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1"/>
  </p:notesMasterIdLst>
  <p:sldIdLst>
    <p:sldId id="256" r:id="rId2"/>
    <p:sldId id="268" r:id="rId3"/>
    <p:sldId id="257" r:id="rId4"/>
    <p:sldId id="275" r:id="rId5"/>
    <p:sldId id="276" r:id="rId6"/>
    <p:sldId id="272" r:id="rId7"/>
    <p:sldId id="273" r:id="rId8"/>
    <p:sldId id="274" r:id="rId9"/>
    <p:sldId id="271" r:id="rId10"/>
    <p:sldId id="259" r:id="rId11"/>
    <p:sldId id="260" r:id="rId12"/>
    <p:sldId id="258" r:id="rId13"/>
    <p:sldId id="262" r:id="rId14"/>
    <p:sldId id="263" r:id="rId15"/>
    <p:sldId id="265" r:id="rId16"/>
    <p:sldId id="277" r:id="rId17"/>
    <p:sldId id="278" r:id="rId18"/>
    <p:sldId id="279" r:id="rId19"/>
    <p:sldId id="28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7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38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7F112-2577-4D78-B701-D5DC5A4FAC78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BBA1E9-581C-435A-9869-762C7C42DF3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BA1E9-581C-435A-9869-762C7C42DF3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1FD53F-5CFA-44F3-A2D4-B2AF311715E4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000250-32BB-4EC4-938B-E83D78CE3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1FD53F-5CFA-44F3-A2D4-B2AF311715E4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000250-32BB-4EC4-938B-E83D78CE3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1FD53F-5CFA-44F3-A2D4-B2AF311715E4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000250-32BB-4EC4-938B-E83D78CE3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1FD53F-5CFA-44F3-A2D4-B2AF311715E4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000250-32BB-4EC4-938B-E83D78CE3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1FD53F-5CFA-44F3-A2D4-B2AF311715E4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000250-32BB-4EC4-938B-E83D78CE3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1FD53F-5CFA-44F3-A2D4-B2AF311715E4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000250-32BB-4EC4-938B-E83D78CE3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1FD53F-5CFA-44F3-A2D4-B2AF311715E4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000250-32BB-4EC4-938B-E83D78CE3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1FD53F-5CFA-44F3-A2D4-B2AF311715E4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000250-32BB-4EC4-938B-E83D78CE3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1FD53F-5CFA-44F3-A2D4-B2AF311715E4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000250-32BB-4EC4-938B-E83D78CE39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1FD53F-5CFA-44F3-A2D4-B2AF311715E4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000250-32BB-4EC4-938B-E83D78CE3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1FD53F-5CFA-44F3-A2D4-B2AF311715E4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000250-32BB-4EC4-938B-E83D78CE3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51FD53F-5CFA-44F3-A2D4-B2AF311715E4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7000250-32BB-4EC4-938B-E83D78CE3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4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4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3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4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3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1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13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13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 txBox="1">
            <a:spLocks/>
          </p:cNvSpPr>
          <p:nvPr/>
        </p:nvSpPr>
        <p:spPr>
          <a:xfrm>
            <a:off x="457200" y="1905000"/>
            <a:ext cx="8229600" cy="156966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atin typeface="NikoshBAN"/>
                <a:cs typeface="NikoshBAN" pitchFamily="2" charset="0"/>
              </a:rPr>
              <a:t>স্বাগতম</a:t>
            </a:r>
            <a:endParaRPr lang="en-US" sz="9600" dirty="0" smtClean="0">
              <a:latin typeface="NikoshBAN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762000" y="2828836"/>
            <a:ext cx="3352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endParaRPr lang="en-US" sz="5400" dirty="0">
              <a:solidFill>
                <a:srgbClr val="002060"/>
              </a:solidFill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4419600" y="914400"/>
            <a:ext cx="4343400" cy="2438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73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-7772400" y="685800"/>
            <a:ext cx="4343400" cy="2438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73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657600" y="228600"/>
            <a:ext cx="1828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atin typeface="NikoshBAN"/>
              </a:rPr>
              <a:t>পরিচিতি</a:t>
            </a:r>
            <a:endParaRPr lang="en-US" sz="4800" dirty="0">
              <a:latin typeface="NikoshBAN"/>
            </a:endParaRPr>
          </a:p>
        </p:txBody>
      </p:sp>
      <p:pic>
        <p:nvPicPr>
          <p:cNvPr id="13" name="Picture 2" descr="Helaluddin Chowdhur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6600" y="381000"/>
            <a:ext cx="1600200" cy="1905000"/>
          </a:xfrm>
          <a:prstGeom prst="rect">
            <a:avLst/>
          </a:prstGeom>
          <a:noFill/>
        </p:spPr>
      </p:pic>
      <p:sp>
        <p:nvSpPr>
          <p:cNvPr id="14" name="Freeform 13"/>
          <p:cNvSpPr/>
          <p:nvPr/>
        </p:nvSpPr>
        <p:spPr>
          <a:xfrm>
            <a:off x="533400" y="1828800"/>
            <a:ext cx="4495800" cy="2895600"/>
          </a:xfrm>
          <a:custGeom>
            <a:avLst/>
            <a:gdLst>
              <a:gd name="connsiteX0" fmla="*/ 15766 w 3578773"/>
              <a:gd name="connsiteY0" fmla="*/ 378372 h 5092262"/>
              <a:gd name="connsiteX1" fmla="*/ 1418897 w 3578773"/>
              <a:gd name="connsiteY1" fmla="*/ 0 h 5092262"/>
              <a:gd name="connsiteX2" fmla="*/ 3578773 w 3578773"/>
              <a:gd name="connsiteY2" fmla="*/ 567559 h 5092262"/>
              <a:gd name="connsiteX3" fmla="*/ 3578773 w 3578773"/>
              <a:gd name="connsiteY3" fmla="*/ 4114800 h 5092262"/>
              <a:gd name="connsiteX4" fmla="*/ 0 w 3578773"/>
              <a:gd name="connsiteY4" fmla="*/ 5092262 h 5092262"/>
              <a:gd name="connsiteX5" fmla="*/ 15766 w 3578773"/>
              <a:gd name="connsiteY5" fmla="*/ 378372 h 509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8773" h="5092262">
                <a:moveTo>
                  <a:pt x="15766" y="378372"/>
                </a:moveTo>
                <a:lnTo>
                  <a:pt x="1418897" y="0"/>
                </a:lnTo>
                <a:lnTo>
                  <a:pt x="3578773" y="567559"/>
                </a:lnTo>
                <a:lnTo>
                  <a:pt x="3578773" y="4114800"/>
                </a:lnTo>
                <a:lnTo>
                  <a:pt x="0" y="5092262"/>
                </a:lnTo>
                <a:cubicBezTo>
                  <a:pt x="5255" y="3515710"/>
                  <a:pt x="10511" y="1939159"/>
                  <a:pt x="15766" y="378372"/>
                </a:cubicBezTo>
                <a:close/>
              </a:path>
            </a:pathLst>
          </a:custGeom>
          <a:blipFill>
            <a:blip r:embed="rId5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 smtClean="0">
              <a:solidFill>
                <a:schemeClr val="tx1"/>
              </a:solidFill>
              <a:latin typeface="NikoshBAN"/>
              <a:cs typeface="Cordia New" pitchFamily="34" charset="-34"/>
            </a:endParaRPr>
          </a:p>
          <a:p>
            <a:pPr algn="ctr"/>
            <a:r>
              <a:rPr lang="en-US" sz="4800" dirty="0" smtClean="0">
                <a:solidFill>
                  <a:schemeClr val="accent6">
                    <a:lumMod val="10000"/>
                  </a:schemeClr>
                </a:solidFill>
                <a:latin typeface="NikoshBAN"/>
                <a:cs typeface="Cordia New" pitchFamily="34" charset="-34"/>
              </a:rPr>
              <a:t>মোঃহেলাল উদ্দিন চৌধুরী</a:t>
            </a:r>
          </a:p>
          <a:p>
            <a:pPr algn="ctr"/>
            <a:r>
              <a:rPr lang="en-US" sz="4800" dirty="0" smtClean="0">
                <a:solidFill>
                  <a:schemeClr val="accent6">
                    <a:lumMod val="10000"/>
                  </a:schemeClr>
                </a:solidFill>
                <a:latin typeface="NikoshBAN"/>
                <a:cs typeface="Cordia New" pitchFamily="34" charset="-34"/>
              </a:rPr>
              <a:t>সহকারী প্রধান শিক্ষক </a:t>
            </a:r>
          </a:p>
          <a:p>
            <a:pPr algn="ctr"/>
            <a:r>
              <a:rPr lang="en-US" sz="3600" dirty="0" smtClean="0">
                <a:solidFill>
                  <a:schemeClr val="accent6">
                    <a:lumMod val="10000"/>
                  </a:schemeClr>
                </a:solidFill>
                <a:latin typeface="NikoshBAN"/>
                <a:cs typeface="Cordia New" pitchFamily="34" charset="-34"/>
              </a:rPr>
              <a:t>নিউ মডেল বহুমুখী উচ্চ বিদ্যালয় </a:t>
            </a:r>
            <a:r>
              <a:rPr lang="en-US" sz="4800" dirty="0" smtClean="0">
                <a:solidFill>
                  <a:schemeClr val="accent6">
                    <a:lumMod val="10000"/>
                  </a:schemeClr>
                </a:solidFill>
                <a:latin typeface="NikoshBAN"/>
                <a:cs typeface="Cordia New" pitchFamily="34" charset="-34"/>
              </a:rPr>
              <a:t>শুক্রাবাদ ঢাকা-১</a:t>
            </a:r>
            <a:r>
              <a:rPr lang="en-US" sz="4400" dirty="0" smtClean="0">
                <a:solidFill>
                  <a:schemeClr val="accent6">
                    <a:lumMod val="10000"/>
                  </a:schemeClr>
                </a:solidFill>
                <a:latin typeface="NikoshBAN"/>
                <a:cs typeface="Cordia New" pitchFamily="34" charset="-34"/>
              </a:rPr>
              <a:t>২০৭        </a:t>
            </a:r>
            <a:endParaRPr lang="en-US" sz="4000" dirty="0" smtClean="0">
              <a:solidFill>
                <a:schemeClr val="accent6">
                  <a:lumMod val="10000"/>
                </a:schemeClr>
              </a:solidFill>
              <a:latin typeface="NikoshBAN"/>
              <a:cs typeface="Cordia New" pitchFamily="34" charset="-34"/>
            </a:endParaRPr>
          </a:p>
          <a:p>
            <a:pPr algn="ctr"/>
            <a:endParaRPr lang="en-US" sz="4800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  <p:custDataLst>
      <p:tags r:id="rId1"/>
    </p:custDataLst>
  </p:cSld>
  <p:clrMapOvr>
    <a:masterClrMapping/>
  </p:clrMapOvr>
  <p:transition advTm="4774">
    <p:pull dir="d"/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1" animBg="1"/>
      <p:bldP spid="1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458200" cy="6858000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rgbClr val="7030A0"/>
                </a:solidFill>
                <a:latin typeface="SutonnyEMJ" pitchFamily="2" charset="0"/>
              </a:rPr>
              <a:t/>
            </a:r>
            <a:br>
              <a:rPr lang="en-US" sz="8000" dirty="0" smtClean="0">
                <a:solidFill>
                  <a:srgbClr val="7030A0"/>
                </a:solidFill>
                <a:latin typeface="SutonnyEMJ" pitchFamily="2" charset="0"/>
              </a:rPr>
            </a:br>
            <a:r>
              <a:rPr lang="en-US" sz="5400" dirty="0" smtClean="0"/>
              <a:t/>
            </a:r>
            <a:br>
              <a:rPr lang="en-US" sz="5400" dirty="0" smtClean="0"/>
            </a:b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solidFill>
                <a:srgbClr val="002060"/>
              </a:solidFill>
            </a:endParaRPr>
          </a:p>
          <a:p>
            <a:endParaRPr lang="en-US" dirty="0"/>
          </a:p>
        </p:txBody>
      </p:sp>
      <p:pic>
        <p:nvPicPr>
          <p:cNvPr id="13" name="Picture 2" descr="http://ts4.mm.bing.net/th?id=H.4553078744615391&amp;pid=15.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143000"/>
            <a:ext cx="1828800" cy="2209800"/>
          </a:xfrm>
          <a:prstGeom prst="rect">
            <a:avLst/>
          </a:prstGeom>
          <a:noFill/>
        </p:spPr>
      </p:pic>
      <p:pic>
        <p:nvPicPr>
          <p:cNvPr id="14" name="Picture 6" descr="http://ts3.mm.bing.net/th?id=H.4790891034576662&amp;pid=15.1&amp;H=115&amp;W=16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3962400"/>
            <a:ext cx="1828800" cy="2057400"/>
          </a:xfrm>
          <a:prstGeom prst="rect">
            <a:avLst/>
          </a:prstGeom>
          <a:noFill/>
        </p:spPr>
      </p:pic>
      <p:pic>
        <p:nvPicPr>
          <p:cNvPr id="16" name="Picture 12" descr="http://ts4.mm.bing.net/th?id=H.4816536306649059&amp;pid=15.1&amp;H=145&amp;W=16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3962400"/>
            <a:ext cx="1828800" cy="2057400"/>
          </a:xfrm>
          <a:prstGeom prst="rect">
            <a:avLst/>
          </a:prstGeom>
          <a:noFill/>
        </p:spPr>
      </p:pic>
      <p:pic>
        <p:nvPicPr>
          <p:cNvPr id="19" name="Picture 8" descr="http://ts2.mm.bing.net/th?id=H.4592064163219637&amp;pid=15.1&amp;H=158&amp;W=16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4600" y="1143000"/>
            <a:ext cx="1828800" cy="2209800"/>
          </a:xfrm>
          <a:prstGeom prst="rect">
            <a:avLst/>
          </a:prstGeom>
          <a:noFill/>
        </p:spPr>
      </p:pic>
      <p:pic>
        <p:nvPicPr>
          <p:cNvPr id="21" name="Picture 6" descr="http://jiaekingdomanimalia.wikispaces.com/file/view/nematoda.jpg/341709710/nematod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1143000"/>
            <a:ext cx="1828800" cy="2209800"/>
          </a:xfrm>
          <a:prstGeom prst="rect">
            <a:avLst/>
          </a:prstGeom>
          <a:noFill/>
        </p:spPr>
      </p:pic>
      <p:pic>
        <p:nvPicPr>
          <p:cNvPr id="23" name="Picture 2" descr="http://www.whyguides.com/wp-content/uploads/2009/06/earthworm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29400" y="1143000"/>
            <a:ext cx="1828800" cy="2209800"/>
          </a:xfrm>
          <a:prstGeom prst="rect">
            <a:avLst/>
          </a:prstGeom>
          <a:noFill/>
        </p:spPr>
      </p:pic>
      <p:pic>
        <p:nvPicPr>
          <p:cNvPr id="25" name="Picture 2" descr="http://ts4.mm.bing.net/th?id=H.4704287352097179&amp;pid=15.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3400" y="3962400"/>
            <a:ext cx="1828800" cy="2057400"/>
          </a:xfrm>
          <a:prstGeom prst="rect">
            <a:avLst/>
          </a:prstGeom>
          <a:noFill/>
        </p:spPr>
      </p:pic>
      <p:pic>
        <p:nvPicPr>
          <p:cNvPr id="29" name="Picture 6" descr="http://ts4.mm.bing.net/th?id=H.4585046206974155&amp;pid=15.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648200" y="3962400"/>
            <a:ext cx="1828800" cy="2057400"/>
          </a:xfrm>
          <a:prstGeom prst="rect">
            <a:avLst/>
          </a:prstGeom>
          <a:noFill/>
        </p:spPr>
      </p:pic>
      <p:sp>
        <p:nvSpPr>
          <p:cNvPr id="34" name="Content Placeholder 4"/>
          <p:cNvSpPr txBox="1">
            <a:spLocks/>
          </p:cNvSpPr>
          <p:nvPr/>
        </p:nvSpPr>
        <p:spPr>
          <a:xfrm>
            <a:off x="533400" y="381000"/>
            <a:ext cx="8077200" cy="707886"/>
          </a:xfrm>
          <a:prstGeom prst="rect">
            <a:avLst/>
          </a:prstGeom>
          <a:blipFill>
            <a:blip r:embed="rId11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/>
                <a:cs typeface="NikoshBAN" pitchFamily="2" charset="0"/>
              </a:rPr>
              <a:t>নিচের ছবি গুলি লক্ষ্য কর (বিভিন্ন ধরনের প্রাণি) </a:t>
            </a:r>
            <a:endParaRPr lang="en-US" sz="4000" dirty="0" smtClean="0">
              <a:latin typeface="NikoshBAN"/>
              <a:cs typeface="NikoshBAN" pitchFamily="2" charset="0"/>
            </a:endParaRPr>
          </a:p>
        </p:txBody>
      </p:sp>
      <p:sp>
        <p:nvSpPr>
          <p:cNvPr id="35" name="Content Placeholder 4"/>
          <p:cNvSpPr txBox="1">
            <a:spLocks/>
          </p:cNvSpPr>
          <p:nvPr/>
        </p:nvSpPr>
        <p:spPr>
          <a:xfrm>
            <a:off x="5257800" y="6076890"/>
            <a:ext cx="838200" cy="400110"/>
          </a:xfrm>
          <a:prstGeom prst="rect">
            <a:avLst/>
          </a:prstGeom>
          <a:blipFill>
            <a:blip r:embed="rId11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/>
                <a:cs typeface="NikoshBAN" pitchFamily="2" charset="0"/>
              </a:rPr>
              <a:t>তারামাছ</a:t>
            </a:r>
            <a:endParaRPr lang="en-US" sz="2000" dirty="0" smtClean="0">
              <a:latin typeface="NikoshBAN"/>
              <a:cs typeface="NikoshBAN" pitchFamily="2" charset="0"/>
            </a:endParaRPr>
          </a:p>
        </p:txBody>
      </p:sp>
      <p:sp>
        <p:nvSpPr>
          <p:cNvPr id="36" name="Content Placeholder 4"/>
          <p:cNvSpPr txBox="1">
            <a:spLocks/>
          </p:cNvSpPr>
          <p:nvPr/>
        </p:nvSpPr>
        <p:spPr>
          <a:xfrm>
            <a:off x="1143000" y="3429000"/>
            <a:ext cx="647700" cy="400110"/>
          </a:xfrm>
          <a:prstGeom prst="rect">
            <a:avLst/>
          </a:prstGeom>
          <a:blipFill>
            <a:blip r:embed="rId11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/>
                <a:cs typeface="NikoshBAN" pitchFamily="2" charset="0"/>
              </a:rPr>
              <a:t>হাইড্রা</a:t>
            </a:r>
            <a:endParaRPr lang="en-US" sz="2000" dirty="0" smtClean="0">
              <a:latin typeface="NikoshBAN"/>
              <a:cs typeface="NikoshBAN" pitchFamily="2" charset="0"/>
            </a:endParaRPr>
          </a:p>
        </p:txBody>
      </p:sp>
      <p:sp>
        <p:nvSpPr>
          <p:cNvPr id="37" name="Content Placeholder 4"/>
          <p:cNvSpPr txBox="1">
            <a:spLocks/>
          </p:cNvSpPr>
          <p:nvPr/>
        </p:nvSpPr>
        <p:spPr>
          <a:xfrm>
            <a:off x="2895600" y="3429000"/>
            <a:ext cx="990600" cy="400110"/>
          </a:xfrm>
          <a:prstGeom prst="rect">
            <a:avLst/>
          </a:prstGeom>
          <a:blipFill>
            <a:blip r:embed="rId11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/>
                <a:cs typeface="NikoshBAN" pitchFamily="2" charset="0"/>
              </a:rPr>
              <a:t>যকৃতক্রিমি</a:t>
            </a:r>
            <a:endParaRPr lang="en-US" sz="2000" dirty="0" smtClean="0">
              <a:latin typeface="NikoshBAN"/>
              <a:cs typeface="NikoshBAN" pitchFamily="2" charset="0"/>
            </a:endParaRPr>
          </a:p>
        </p:txBody>
      </p:sp>
      <p:sp>
        <p:nvSpPr>
          <p:cNvPr id="38" name="Content Placeholder 4"/>
          <p:cNvSpPr txBox="1">
            <a:spLocks/>
          </p:cNvSpPr>
          <p:nvPr/>
        </p:nvSpPr>
        <p:spPr>
          <a:xfrm>
            <a:off x="5029200" y="3429000"/>
            <a:ext cx="990600" cy="400110"/>
          </a:xfrm>
          <a:prstGeom prst="rect">
            <a:avLst/>
          </a:prstGeom>
          <a:blipFill>
            <a:blip r:embed="rId11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/>
                <a:cs typeface="NikoshBAN" pitchFamily="2" charset="0"/>
              </a:rPr>
              <a:t>গোলক্রিমি</a:t>
            </a:r>
            <a:endParaRPr lang="en-US" sz="2000" dirty="0" smtClean="0">
              <a:latin typeface="NikoshBAN"/>
              <a:cs typeface="NikoshBAN" pitchFamily="2" charset="0"/>
            </a:endParaRPr>
          </a:p>
        </p:txBody>
      </p:sp>
      <p:sp>
        <p:nvSpPr>
          <p:cNvPr id="39" name="Content Placeholder 4"/>
          <p:cNvSpPr txBox="1">
            <a:spLocks/>
          </p:cNvSpPr>
          <p:nvPr/>
        </p:nvSpPr>
        <p:spPr>
          <a:xfrm>
            <a:off x="7315200" y="3429000"/>
            <a:ext cx="609600" cy="400110"/>
          </a:xfrm>
          <a:prstGeom prst="rect">
            <a:avLst/>
          </a:prstGeom>
          <a:blipFill>
            <a:blip r:embed="rId11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/>
                <a:cs typeface="NikoshBAN" pitchFamily="2" charset="0"/>
              </a:rPr>
              <a:t>কোঁচো</a:t>
            </a:r>
            <a:endParaRPr lang="en-US" sz="2000" dirty="0" smtClean="0">
              <a:latin typeface="NikoshBAN"/>
              <a:cs typeface="NikoshBAN" pitchFamily="2" charset="0"/>
            </a:endParaRPr>
          </a:p>
        </p:txBody>
      </p:sp>
      <p:sp>
        <p:nvSpPr>
          <p:cNvPr id="40" name="Content Placeholder 4"/>
          <p:cNvSpPr txBox="1">
            <a:spLocks/>
          </p:cNvSpPr>
          <p:nvPr/>
        </p:nvSpPr>
        <p:spPr>
          <a:xfrm>
            <a:off x="7315200" y="6076890"/>
            <a:ext cx="609600" cy="400110"/>
          </a:xfrm>
          <a:prstGeom prst="rect">
            <a:avLst/>
          </a:prstGeom>
          <a:blipFill>
            <a:blip r:embed="rId11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/>
                <a:cs typeface="NikoshBAN" pitchFamily="2" charset="0"/>
              </a:rPr>
              <a:t>ব্যাঙ</a:t>
            </a:r>
            <a:endParaRPr lang="en-US" sz="2000" dirty="0" smtClean="0">
              <a:latin typeface="NikoshBAN"/>
              <a:cs typeface="NikoshBAN" pitchFamily="2" charset="0"/>
            </a:endParaRPr>
          </a:p>
        </p:txBody>
      </p:sp>
      <p:sp>
        <p:nvSpPr>
          <p:cNvPr id="41" name="Content Placeholder 4"/>
          <p:cNvSpPr txBox="1">
            <a:spLocks/>
          </p:cNvSpPr>
          <p:nvPr/>
        </p:nvSpPr>
        <p:spPr>
          <a:xfrm>
            <a:off x="990600" y="6096000"/>
            <a:ext cx="990600" cy="400110"/>
          </a:xfrm>
          <a:prstGeom prst="rect">
            <a:avLst/>
          </a:prstGeom>
          <a:blipFill>
            <a:blip r:embed="rId11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/>
                <a:cs typeface="NikoshBAN" pitchFamily="2" charset="0"/>
              </a:rPr>
              <a:t>কিটপ্রতঙ্গ</a:t>
            </a:r>
            <a:endParaRPr lang="en-US" sz="2000" dirty="0" smtClean="0">
              <a:latin typeface="NikoshBAN"/>
              <a:cs typeface="NikoshBAN" pitchFamily="2" charset="0"/>
            </a:endParaRPr>
          </a:p>
        </p:txBody>
      </p:sp>
      <p:sp>
        <p:nvSpPr>
          <p:cNvPr id="42" name="Content Placeholder 4"/>
          <p:cNvSpPr txBox="1">
            <a:spLocks/>
          </p:cNvSpPr>
          <p:nvPr/>
        </p:nvSpPr>
        <p:spPr>
          <a:xfrm>
            <a:off x="3124200" y="6076890"/>
            <a:ext cx="609600" cy="400110"/>
          </a:xfrm>
          <a:prstGeom prst="rect">
            <a:avLst/>
          </a:prstGeom>
          <a:blipFill>
            <a:blip r:embed="rId11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/>
                <a:cs typeface="NikoshBAN" pitchFamily="2" charset="0"/>
              </a:rPr>
              <a:t>ঝিনুক</a:t>
            </a:r>
            <a:endParaRPr lang="en-US" sz="2000" dirty="0" smtClean="0">
              <a:latin typeface="NikoshBAN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990600" y="533400"/>
            <a:ext cx="3276600" cy="81560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পাঠঃ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76800" y="533400"/>
            <a:ext cx="3276600" cy="76944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NikoshBAN"/>
                <a:cs typeface="NikoshBAN" pitchFamily="2" charset="0"/>
              </a:rPr>
              <a:t>প্রাণির বিভিন্নতা</a:t>
            </a: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762000" y="3429000"/>
            <a:ext cx="2514600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haroni" pitchFamily="2" charset="-79"/>
                <a:cs typeface="Aharoni" pitchFamily="2" charset="-79"/>
              </a:rPr>
              <a:t>1.Phylum-Porifara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5334000" y="3352800"/>
            <a:ext cx="2362200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haroni" pitchFamily="2" charset="-79"/>
                <a:cs typeface="Aharoni" pitchFamily="2" charset="-79"/>
              </a:rPr>
              <a:t>2.Phylum-Cnidaria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0" name="Content Placeholder 4"/>
          <p:cNvSpPr txBox="1">
            <a:spLocks/>
          </p:cNvSpPr>
          <p:nvPr/>
        </p:nvSpPr>
        <p:spPr>
          <a:xfrm>
            <a:off x="5334000" y="4038600"/>
            <a:ext cx="2667000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haroni" pitchFamily="2" charset="-79"/>
                <a:cs typeface="Aharoni" pitchFamily="2" charset="-79"/>
              </a:rPr>
              <a:t>4.Phylum-Nematoda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1" name="Content Placeholder 4"/>
          <p:cNvSpPr txBox="1">
            <a:spLocks/>
          </p:cNvSpPr>
          <p:nvPr/>
        </p:nvSpPr>
        <p:spPr>
          <a:xfrm>
            <a:off x="762000" y="4648200"/>
            <a:ext cx="2667000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haroni" pitchFamily="2" charset="-79"/>
                <a:cs typeface="Aharoni" pitchFamily="2" charset="-79"/>
              </a:rPr>
              <a:t>5.Phylum-Annelida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2" name="Content Placeholder 4"/>
          <p:cNvSpPr txBox="1">
            <a:spLocks/>
          </p:cNvSpPr>
          <p:nvPr/>
        </p:nvSpPr>
        <p:spPr>
          <a:xfrm>
            <a:off x="5334000" y="4648200"/>
            <a:ext cx="2819400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haroni" pitchFamily="2" charset="-79"/>
                <a:cs typeface="Aharoni" pitchFamily="2" charset="-79"/>
              </a:rPr>
              <a:t>6.Phylum-Arthropoda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Content Placeholder 4"/>
          <p:cNvSpPr txBox="1">
            <a:spLocks/>
          </p:cNvSpPr>
          <p:nvPr/>
        </p:nvSpPr>
        <p:spPr>
          <a:xfrm>
            <a:off x="762000" y="5257800"/>
            <a:ext cx="2514600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haroni" pitchFamily="2" charset="-79"/>
                <a:cs typeface="Aharoni" pitchFamily="2" charset="-79"/>
              </a:rPr>
              <a:t>7.Phylum-Mollusca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4" name="Content Placeholder 4"/>
          <p:cNvSpPr txBox="1">
            <a:spLocks/>
          </p:cNvSpPr>
          <p:nvPr/>
        </p:nvSpPr>
        <p:spPr>
          <a:xfrm>
            <a:off x="5334000" y="5257800"/>
            <a:ext cx="3276600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haroni" pitchFamily="2" charset="-79"/>
                <a:cs typeface="Aharoni" pitchFamily="2" charset="-79"/>
              </a:rPr>
              <a:t>8.Phylum-Echinodermata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5" name="Content Placeholder 4"/>
          <p:cNvSpPr txBox="1">
            <a:spLocks/>
          </p:cNvSpPr>
          <p:nvPr/>
        </p:nvSpPr>
        <p:spPr>
          <a:xfrm>
            <a:off x="2819400" y="5943600"/>
            <a:ext cx="2895600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haroni" pitchFamily="2" charset="-79"/>
                <a:cs typeface="Aharoni" pitchFamily="2" charset="-79"/>
              </a:rPr>
              <a:t>9.Phylum-Chordata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6" name="Content Placeholder 4"/>
          <p:cNvSpPr txBox="1">
            <a:spLocks/>
          </p:cNvSpPr>
          <p:nvPr/>
        </p:nvSpPr>
        <p:spPr>
          <a:xfrm>
            <a:off x="762000" y="4038600"/>
            <a:ext cx="3276600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65176" lvl="0" indent="-265176" algn="ctr">
              <a:spcBef>
                <a:spcPts val="250"/>
              </a:spcBef>
              <a:buClr>
                <a:schemeClr val="accent1"/>
              </a:buClr>
              <a:buSzPct val="80000"/>
              <a:defRPr/>
            </a:pP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3.Phylum-Platyhelminthes</a:t>
            </a:r>
            <a:endParaRPr lang="en-US" sz="20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76400" y="1676400"/>
            <a:ext cx="5715000" cy="76944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NikoshBAN"/>
                <a:cs typeface="NikoshBAN" pitchFamily="2" charset="0"/>
              </a:rPr>
              <a:t>প্রাণি</a:t>
            </a:r>
            <a:r>
              <a:rPr lang="bn-BD" sz="4400" dirty="0" smtClean="0">
                <a:latin typeface="NikoshBAN"/>
                <a:cs typeface="NikoshBAN" pitchFamily="2" charset="0"/>
              </a:rPr>
              <a:t> জগতের নয়টি পর্ব</a:t>
            </a:r>
            <a:r>
              <a:rPr lang="en-US" sz="4400" dirty="0" smtClean="0">
                <a:latin typeface="NikoshBAN"/>
                <a:cs typeface="NikoshBAN" pitchFamily="2" charset="0"/>
              </a:rPr>
              <a:t> বিভিন্নতা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 txBox="1">
            <a:spLocks/>
          </p:cNvSpPr>
          <p:nvPr/>
        </p:nvSpPr>
        <p:spPr>
          <a:xfrm>
            <a:off x="457200" y="1905000"/>
            <a:ext cx="6629400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/>
                <a:cs typeface="NikoshBAN" pitchFamily="2" charset="0"/>
              </a:rPr>
              <a:t>১।</a:t>
            </a:r>
            <a:r>
              <a:rPr lang="en-US" sz="4000" dirty="0" smtClean="0">
                <a:latin typeface="NikoshBAN"/>
                <a:cs typeface="NikoshBAN" pitchFamily="2" charset="0"/>
              </a:rPr>
              <a:t>প্রাণির বিভিন্নতা</a:t>
            </a:r>
            <a:r>
              <a:rPr lang="bn-BD" sz="4000" dirty="0" smtClean="0">
                <a:latin typeface="NikoshBAN"/>
                <a:cs typeface="NikoshBAN" pitchFamily="2" charset="0"/>
              </a:rPr>
              <a:t> কি বলতে পারবে।</a:t>
            </a:r>
            <a:endParaRPr lang="en-US" sz="4000" dirty="0" smtClean="0">
              <a:latin typeface="NikoshBAN"/>
              <a:cs typeface="NikoshBAN" pitchFamily="2" charset="0"/>
            </a:endParaRP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457200" y="3962400"/>
            <a:ext cx="6553200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/>
                <a:cs typeface="NikoshBAN" pitchFamily="2" charset="0"/>
              </a:rPr>
              <a:t>৩।</a:t>
            </a:r>
            <a:r>
              <a:rPr lang="en-US" sz="4000" dirty="0" smtClean="0">
                <a:latin typeface="NikoshBAN"/>
                <a:cs typeface="NikoshBAN" pitchFamily="2" charset="0"/>
              </a:rPr>
              <a:t>প্রাণির </a:t>
            </a:r>
            <a:r>
              <a:rPr lang="bn-BD" sz="4000" dirty="0" smtClean="0">
                <a:latin typeface="NikoshBAN"/>
                <a:cs typeface="NikoshBAN" pitchFamily="2" charset="0"/>
              </a:rPr>
              <a:t>শ্রেণি বিভাগ করতে পারবে।</a:t>
            </a:r>
            <a:endParaRPr lang="en-US" sz="4000" dirty="0" smtClean="0">
              <a:latin typeface="NikoshBAN"/>
              <a:cs typeface="NikoshBAN" pitchFamily="2" charset="0"/>
            </a:endParaRPr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457200" y="2895600"/>
            <a:ext cx="7239000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/>
                <a:cs typeface="NikoshBAN" pitchFamily="2" charset="0"/>
              </a:rPr>
              <a:t>২।</a:t>
            </a:r>
            <a:r>
              <a:rPr lang="en-US" sz="4000" dirty="0" smtClean="0">
                <a:latin typeface="NikoshBAN"/>
                <a:cs typeface="NikoshBAN" pitchFamily="2" charset="0"/>
              </a:rPr>
              <a:t>প্রাণি</a:t>
            </a:r>
            <a:r>
              <a:rPr lang="bn-BD" sz="4000" dirty="0" smtClean="0">
                <a:latin typeface="NikoshBAN"/>
                <a:cs typeface="NikoshBAN" pitchFamily="2" charset="0"/>
              </a:rPr>
              <a:t>দের শনাক্তকারী বৈশিষ্ট্য বলতে পারবে।</a:t>
            </a:r>
            <a:endParaRPr lang="en-US" sz="4000" dirty="0" smtClean="0">
              <a:latin typeface="NikoshBAN"/>
              <a:cs typeface="NikoshBAN" pitchFamily="2" charset="0"/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457200" y="5029200"/>
            <a:ext cx="6858000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/>
                <a:cs typeface="NikoshBAN" pitchFamily="2" charset="0"/>
              </a:rPr>
              <a:t>৪।</a:t>
            </a:r>
            <a:r>
              <a:rPr lang="en-US" sz="4000" dirty="0" smtClean="0">
                <a:latin typeface="NikoshBAN"/>
                <a:cs typeface="NikoshBAN" pitchFamily="2" charset="0"/>
              </a:rPr>
              <a:t>প্রাণি</a:t>
            </a:r>
            <a:r>
              <a:rPr lang="bn-BD" sz="4000" dirty="0" smtClean="0">
                <a:latin typeface="NikoshBAN"/>
                <a:cs typeface="NikoshBAN" pitchFamily="2" charset="0"/>
              </a:rPr>
              <a:t>দের বৈজ্ঞানীক</a:t>
            </a:r>
            <a:r>
              <a:rPr lang="en-US" sz="4000" dirty="0" smtClean="0">
                <a:latin typeface="NikoshBAN"/>
                <a:cs typeface="NikoshBAN" pitchFamily="2" charset="0"/>
              </a:rPr>
              <a:t> নাম</a:t>
            </a:r>
            <a:r>
              <a:rPr lang="bn-BD" sz="4000" dirty="0" smtClean="0">
                <a:latin typeface="NikoshBAN"/>
                <a:cs typeface="NikoshBAN" pitchFamily="2" charset="0"/>
              </a:rPr>
              <a:t> লিখতে পারবে।</a:t>
            </a:r>
            <a:endParaRPr lang="en-US" sz="4000" dirty="0" smtClean="0">
              <a:latin typeface="NikoshBAN"/>
              <a:cs typeface="NikoshBAN" pitchFamily="2" charset="0"/>
            </a:endParaRPr>
          </a:p>
        </p:txBody>
      </p:sp>
      <p:sp>
        <p:nvSpPr>
          <p:cNvPr id="10" name="Content Placeholder 4"/>
          <p:cNvSpPr txBox="1">
            <a:spLocks/>
          </p:cNvSpPr>
          <p:nvPr/>
        </p:nvSpPr>
        <p:spPr>
          <a:xfrm>
            <a:off x="381000" y="457200"/>
            <a:ext cx="8305800" cy="120032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/>
                <a:cs typeface="NikoshBAN" pitchFamily="2" charset="0"/>
              </a:rPr>
              <a:t>শিখন ফল </a:t>
            </a:r>
            <a:endParaRPr lang="en-US" sz="7200" dirty="0" smtClean="0">
              <a:latin typeface="NikoshBAN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81000" y="4953001"/>
            <a:ext cx="2438400" cy="58477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NikoshBAN"/>
              </a:rPr>
              <a:t>Axinella</a:t>
            </a:r>
            <a:r>
              <a:rPr lang="bn-BD" b="1" dirty="0" smtClean="0">
                <a:latin typeface="NikoshBAN"/>
              </a:rPr>
              <a:t> </a:t>
            </a:r>
            <a:r>
              <a:rPr lang="en-US" b="1" dirty="0" smtClean="0">
                <a:latin typeface="NikoshBAN"/>
              </a:rPr>
              <a:t> dissimilis</a:t>
            </a:r>
            <a:endParaRPr lang="bn-BD" b="1" dirty="0" smtClean="0">
              <a:latin typeface="NikoshBAN"/>
            </a:endParaRPr>
          </a:p>
          <a:p>
            <a:endParaRPr lang="en-US" sz="1400" dirty="0"/>
          </a:p>
        </p:txBody>
      </p:sp>
      <p:pic>
        <p:nvPicPr>
          <p:cNvPr id="9" name="Picture 2" descr="See full size 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1295400"/>
            <a:ext cx="2362200" cy="32766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172200" y="4953000"/>
            <a:ext cx="2590800" cy="55399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NikoshBAN"/>
              </a:rPr>
              <a:t>Callyspongia  </a:t>
            </a:r>
            <a:r>
              <a:rPr lang="bn-BD" sz="1600" b="1" dirty="0" smtClean="0">
                <a:latin typeface="NikoshBAN"/>
              </a:rPr>
              <a:t> </a:t>
            </a:r>
            <a:r>
              <a:rPr lang="en-US" sz="1600" b="1" dirty="0" smtClean="0">
                <a:latin typeface="NikoshBAN"/>
              </a:rPr>
              <a:t>plicifera</a:t>
            </a:r>
            <a:endParaRPr lang="bn-BD" sz="1600" b="1" dirty="0" smtClean="0">
              <a:latin typeface="NikoshBAN"/>
            </a:endParaRPr>
          </a:p>
          <a:p>
            <a:endParaRPr lang="en-US" sz="1400" dirty="0"/>
          </a:p>
        </p:txBody>
      </p:sp>
      <p:pic>
        <p:nvPicPr>
          <p:cNvPr id="11" name="Picture 2" descr="http://ts4.mm.bing.net/th?id=H.4701547165321291&amp;pid=15.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0" y="1295400"/>
            <a:ext cx="2590800" cy="32766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733800" y="4963180"/>
            <a:ext cx="1524000" cy="58477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NikoshBAN"/>
              </a:rPr>
              <a:t>Both   </a:t>
            </a:r>
            <a:r>
              <a:rPr lang="en-US" b="1" dirty="0" smtClean="0">
                <a:latin typeface="NikoshBAN"/>
              </a:rPr>
              <a:t>spong</a:t>
            </a:r>
            <a:endParaRPr lang="bn-BD" sz="1400" b="1" dirty="0" smtClean="0">
              <a:latin typeface="NikoshBAN"/>
            </a:endParaRPr>
          </a:p>
          <a:p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" y="228600"/>
            <a:ext cx="8305800" cy="1015663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65176" lvl="0" indent="-265176" algn="ctr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6000" b="1" dirty="0" smtClean="0">
                <a:solidFill>
                  <a:schemeClr val="dk1"/>
                </a:solidFill>
                <a:latin typeface="NikoshBAN"/>
              </a:rPr>
              <a:t>1.Phylum-Porifara</a:t>
            </a:r>
            <a:endParaRPr lang="en-US" sz="6000" b="1" dirty="0">
              <a:solidFill>
                <a:schemeClr val="dk1"/>
              </a:solidFill>
              <a:latin typeface="NikoshBAN"/>
            </a:endParaRPr>
          </a:p>
        </p:txBody>
      </p:sp>
      <p:pic>
        <p:nvPicPr>
          <p:cNvPr id="14" name="Picture 6" descr="http://s2.hubimg.com/u/2915329_f26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" y="1295400"/>
            <a:ext cx="2133600" cy="3276600"/>
          </a:xfrm>
          <a:prstGeom prst="rect">
            <a:avLst/>
          </a:prstGeom>
          <a:noFill/>
        </p:spPr>
      </p:pic>
      <p:cxnSp>
        <p:nvCxnSpPr>
          <p:cNvPr id="16" name="Straight Arrow Connector 15"/>
          <p:cNvCxnSpPr/>
          <p:nvPr/>
        </p:nvCxnSpPr>
        <p:spPr>
          <a:xfrm>
            <a:off x="1676400" y="2286000"/>
            <a:ext cx="990600" cy="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3429000" y="2286000"/>
            <a:ext cx="381000" cy="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33400" y="5257800"/>
            <a:ext cx="9144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600200" y="5257800"/>
            <a:ext cx="9906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0" idx="3"/>
          </p:cNvCxnSpPr>
          <p:nvPr/>
        </p:nvCxnSpPr>
        <p:spPr>
          <a:xfrm flipV="1">
            <a:off x="7848600" y="5229999"/>
            <a:ext cx="914400" cy="27801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886200" y="5334000"/>
            <a:ext cx="4572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495800" y="5334000"/>
            <a:ext cx="5334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4"/>
          <p:cNvSpPr txBox="1">
            <a:spLocks/>
          </p:cNvSpPr>
          <p:nvPr/>
        </p:nvSpPr>
        <p:spPr>
          <a:xfrm>
            <a:off x="2667000" y="2133600"/>
            <a:ext cx="762000" cy="400110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chemeClr val="tx1"/>
                </a:solidFill>
                <a:latin typeface="NikoshBAN"/>
                <a:cs typeface="NikoshBAN" pitchFamily="2" charset="0"/>
              </a:rPr>
              <a:t>অস্টিয়া</a:t>
            </a:r>
            <a:endParaRPr lang="en-US" sz="2000" dirty="0" smtClean="0">
              <a:solidFill>
                <a:schemeClr val="tx1"/>
              </a:solidFill>
              <a:latin typeface="NikoshBAN"/>
              <a:cs typeface="NikoshBAN" pitchFamily="2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6324600" y="5257800"/>
            <a:ext cx="12192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13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2"/>
          <p:cNvSpPr txBox="1">
            <a:spLocks/>
          </p:cNvSpPr>
          <p:nvPr/>
        </p:nvSpPr>
        <p:spPr>
          <a:xfrm>
            <a:off x="685800" y="685800"/>
            <a:ext cx="8153400" cy="4184904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Picture 2" descr="http://ts2.mm.bing.net/th?id=H.4700224314081565&amp;pid=15.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057400"/>
            <a:ext cx="1981200" cy="2514600"/>
          </a:xfrm>
          <a:prstGeom prst="rect">
            <a:avLst/>
          </a:prstGeom>
          <a:noFill/>
        </p:spPr>
      </p:pic>
      <p:pic>
        <p:nvPicPr>
          <p:cNvPr id="18" name="Picture 4" descr="http://www.ucmp.berkeley.edu/cnidaria/images/fungia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1981200"/>
            <a:ext cx="2133600" cy="2514599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6600092" y="4796135"/>
            <a:ext cx="1934308" cy="461665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NikoshBAN"/>
              </a:rPr>
              <a:t>Hydra</a:t>
            </a:r>
            <a:r>
              <a:rPr lang="bn-BD" dirty="0" smtClean="0"/>
              <a:t> </a:t>
            </a:r>
            <a:r>
              <a:rPr lang="en-US" sz="2400" dirty="0" smtClean="0">
                <a:latin typeface="NikoshBAN"/>
              </a:rPr>
              <a:t>(হাইড্রা)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" y="304800"/>
            <a:ext cx="8229600" cy="1015663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marL="265176" lvl="0" indent="-265176" algn="ctr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6000" b="1" dirty="0" smtClean="0">
                <a:solidFill>
                  <a:schemeClr val="dk1"/>
                </a:solidFill>
                <a:latin typeface="NikoshBAN"/>
              </a:rPr>
              <a:t>2.Phylum-Cnidaria</a:t>
            </a:r>
            <a:endParaRPr lang="en-US" sz="6000" b="1" dirty="0">
              <a:solidFill>
                <a:schemeClr val="dk1"/>
              </a:solidFill>
              <a:latin typeface="NikoshB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24600" y="1905000"/>
            <a:ext cx="1981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Straight Arrow Connector 21"/>
          <p:cNvCxnSpPr/>
          <p:nvPr/>
        </p:nvCxnSpPr>
        <p:spPr>
          <a:xfrm>
            <a:off x="7467600" y="4267200"/>
            <a:ext cx="685800" cy="7620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8001000" y="4114800"/>
            <a:ext cx="838200" cy="461665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r"/>
            <a:r>
              <a:rPr lang="bn-BD" sz="2400" dirty="0" smtClean="0"/>
              <a:t>পদতল</a:t>
            </a:r>
            <a:endParaRPr lang="en-US" sz="2400" dirty="0"/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6781800" y="1828800"/>
            <a:ext cx="228600" cy="68580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010400" y="1905000"/>
            <a:ext cx="685800" cy="30480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7391400" y="1752600"/>
            <a:ext cx="609600" cy="91440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4"/>
          <p:cNvSpPr txBox="1">
            <a:spLocks/>
          </p:cNvSpPr>
          <p:nvPr/>
        </p:nvSpPr>
        <p:spPr>
          <a:xfrm>
            <a:off x="3657600" y="4648200"/>
            <a:ext cx="2438400" cy="461665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NikoshBAN"/>
              </a:rPr>
              <a:t>Corala </a:t>
            </a:r>
            <a:r>
              <a:rPr lang="bn-BD" sz="2400" dirty="0" smtClean="0">
                <a:latin typeface="NikoshBAN"/>
              </a:rPr>
              <a:t>(</a:t>
            </a:r>
            <a:r>
              <a:rPr lang="bn-BD" sz="2400" dirty="0" smtClean="0">
                <a:latin typeface="NikoshBAN"/>
                <a:cs typeface="NikoshBAN" pitchFamily="2" charset="0"/>
              </a:rPr>
              <a:t>প্রবালকীট)</a:t>
            </a:r>
            <a:endParaRPr lang="en-US" sz="2400" dirty="0" smtClean="0">
              <a:latin typeface="NikoshBAN"/>
              <a:cs typeface="NikoshBAN" pitchFamily="2" charset="0"/>
            </a:endParaRPr>
          </a:p>
        </p:txBody>
      </p:sp>
      <p:sp>
        <p:nvSpPr>
          <p:cNvPr id="24" name="Content Placeholder 4"/>
          <p:cNvSpPr txBox="1">
            <a:spLocks/>
          </p:cNvSpPr>
          <p:nvPr/>
        </p:nvSpPr>
        <p:spPr>
          <a:xfrm>
            <a:off x="838200" y="4724400"/>
            <a:ext cx="2590800" cy="461665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NikoshBAN"/>
              </a:rPr>
              <a:t>Aurelia</a:t>
            </a:r>
            <a:r>
              <a:rPr lang="bn-BD" sz="2400" dirty="0" smtClean="0">
                <a:latin typeface="NikoshBAN"/>
                <a:cs typeface="NikoshBAN" pitchFamily="2" charset="0"/>
              </a:rPr>
              <a:t>(জেলী ফিস)</a:t>
            </a:r>
            <a:endParaRPr lang="en-US" sz="2400" dirty="0" smtClean="0">
              <a:latin typeface="NikoshBAN"/>
              <a:cs typeface="NikoshBAN" pitchFamily="2" charset="0"/>
            </a:endParaRPr>
          </a:p>
        </p:txBody>
      </p:sp>
      <p:sp>
        <p:nvSpPr>
          <p:cNvPr id="27" name="Content Placeholder 4"/>
          <p:cNvSpPr txBox="1">
            <a:spLocks/>
          </p:cNvSpPr>
          <p:nvPr/>
        </p:nvSpPr>
        <p:spPr>
          <a:xfrm>
            <a:off x="7391400" y="1371600"/>
            <a:ext cx="1371600" cy="461665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/>
                <a:cs typeface="NikoshBAN" pitchFamily="2" charset="0"/>
              </a:rPr>
              <a:t>হাইপোস্টোন</a:t>
            </a:r>
            <a:endParaRPr lang="en-US" sz="2400" dirty="0" smtClean="0">
              <a:latin typeface="NikoshBAN"/>
              <a:cs typeface="NikoshBAN" pitchFamily="2" charset="0"/>
            </a:endParaRPr>
          </a:p>
        </p:txBody>
      </p:sp>
      <p:sp>
        <p:nvSpPr>
          <p:cNvPr id="29" name="Content Placeholder 4"/>
          <p:cNvSpPr txBox="1">
            <a:spLocks/>
          </p:cNvSpPr>
          <p:nvPr/>
        </p:nvSpPr>
        <p:spPr>
          <a:xfrm>
            <a:off x="6324600" y="1371600"/>
            <a:ext cx="990600" cy="461665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/>
                <a:cs typeface="NikoshBAN" pitchFamily="2" charset="0"/>
              </a:rPr>
              <a:t>করষিকা</a:t>
            </a:r>
            <a:endParaRPr lang="en-US" sz="2000" dirty="0" smtClean="0">
              <a:latin typeface="NikoshBAN"/>
              <a:cs typeface="NikoshBAN" pitchFamily="2" charset="0"/>
            </a:endParaRPr>
          </a:p>
        </p:txBody>
      </p:sp>
    </p:spTree>
  </p:cSld>
  <p:clrMapOvr>
    <a:masterClrMapping/>
  </p:clrMapOvr>
  <p:transition advTm="826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2" grpId="0" animBg="1"/>
      <p:bldP spid="26" grpId="0" animBg="1"/>
      <p:bldP spid="23" grpId="0" animBg="1"/>
      <p:bldP spid="24" grpId="0" animBg="1"/>
      <p:bldP spid="27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2"/>
          <p:cNvSpPr txBox="1">
            <a:spLocks/>
          </p:cNvSpPr>
          <p:nvPr/>
        </p:nvSpPr>
        <p:spPr>
          <a:xfrm>
            <a:off x="685800" y="685800"/>
            <a:ext cx="8153400" cy="4184904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Picture 8" descr="http://ts2.mm.bing.net/th?id=H.4592064163219637&amp;pid=15.1&amp;H=158&amp;W=1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447800"/>
            <a:ext cx="3048000" cy="2895600"/>
          </a:xfrm>
          <a:prstGeom prst="rect">
            <a:avLst/>
          </a:prstGeom>
          <a:noFill/>
        </p:spPr>
      </p:pic>
      <p:pic>
        <p:nvPicPr>
          <p:cNvPr id="16" name="Picture 4" descr="http://ts4.mm.bing.net/th?id=H.4840433504158319&amp;pid=15.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447800"/>
            <a:ext cx="3048000" cy="2895600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5181600" y="4495800"/>
            <a:ext cx="3200400" cy="461665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dirty="0" smtClean="0"/>
              <a:t>  </a:t>
            </a:r>
            <a:r>
              <a:rPr lang="en-US" b="1" dirty="0" smtClean="0">
                <a:latin typeface="NikoshBAN"/>
              </a:rPr>
              <a:t>Taenia solium</a:t>
            </a:r>
            <a:r>
              <a:rPr lang="bn-BD" b="1" dirty="0" smtClean="0">
                <a:latin typeface="NikoshBAN"/>
              </a:rPr>
              <a:t> </a:t>
            </a:r>
            <a:r>
              <a:rPr lang="bn-BD" sz="2400" dirty="0" smtClean="0">
                <a:latin typeface="NikoshBAN"/>
                <a:cs typeface="NikoshBAN" pitchFamily="2" charset="0"/>
              </a:rPr>
              <a:t>(ফিতা কৃমি) </a:t>
            </a:r>
            <a:endParaRPr lang="en-US" sz="2400" b="1" dirty="0">
              <a:latin typeface="NikoshBAN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3400" y="4419600"/>
            <a:ext cx="3657600" cy="461665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NikoshBAN"/>
              </a:rPr>
              <a:t>Fasciola hepatica</a:t>
            </a:r>
            <a:r>
              <a:rPr lang="bn-BD" b="1" dirty="0" smtClean="0">
                <a:latin typeface="NikoshBAN"/>
              </a:rPr>
              <a:t> </a:t>
            </a:r>
            <a:r>
              <a:rPr lang="bn-BD" sz="2400" dirty="0" smtClean="0">
                <a:latin typeface="NikoshBAN"/>
                <a:cs typeface="NikoshBAN" pitchFamily="2" charset="0"/>
              </a:rPr>
              <a:t>(যকৃত কৃমি) </a:t>
            </a:r>
            <a:endParaRPr lang="en-US" b="1" dirty="0">
              <a:latin typeface="NikoshB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304800"/>
            <a:ext cx="8534400" cy="830997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marL="265176" indent="-265176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4800" b="1" dirty="0" smtClean="0">
                <a:solidFill>
                  <a:schemeClr val="dk1"/>
                </a:solidFill>
                <a:latin typeface="NikoshBAN"/>
              </a:rPr>
              <a:t>3.Phylum-Platyhelminthes</a:t>
            </a:r>
            <a:endParaRPr lang="en-US" sz="6600" b="1" dirty="0">
              <a:solidFill>
                <a:schemeClr val="dk1"/>
              </a:solidFill>
              <a:latin typeface="NikoshBAN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895600" y="1905000"/>
            <a:ext cx="990600" cy="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667000" y="2514600"/>
            <a:ext cx="1295400" cy="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4"/>
          <p:cNvSpPr txBox="1">
            <a:spLocks/>
          </p:cNvSpPr>
          <p:nvPr/>
        </p:nvSpPr>
        <p:spPr>
          <a:xfrm>
            <a:off x="3962400" y="2362200"/>
            <a:ext cx="914400" cy="461665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/>
                <a:cs typeface="NikoshBAN" pitchFamily="2" charset="0"/>
              </a:rPr>
              <a:t>চোষক</a:t>
            </a:r>
            <a:endParaRPr lang="en-US" sz="2400" dirty="0" smtClean="0">
              <a:latin typeface="NikoshBAN"/>
              <a:cs typeface="NikoshBAN" pitchFamily="2" charset="0"/>
            </a:endParaRPr>
          </a:p>
        </p:txBody>
      </p:sp>
      <p:sp>
        <p:nvSpPr>
          <p:cNvPr id="29" name="Content Placeholder 4"/>
          <p:cNvSpPr txBox="1">
            <a:spLocks/>
          </p:cNvSpPr>
          <p:nvPr/>
        </p:nvSpPr>
        <p:spPr>
          <a:xfrm>
            <a:off x="3962400" y="1752600"/>
            <a:ext cx="914400" cy="461665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/>
                <a:cs typeface="NikoshBAN" pitchFamily="2" charset="0"/>
              </a:rPr>
              <a:t>মুখছিদ্র</a:t>
            </a:r>
            <a:endParaRPr lang="en-US" sz="2400" dirty="0" smtClean="0">
              <a:latin typeface="NikoshBAN"/>
              <a:cs typeface="NikoshBAN" pitchFamily="2" charset="0"/>
            </a:endParaRPr>
          </a:p>
        </p:txBody>
      </p:sp>
      <p:sp>
        <p:nvSpPr>
          <p:cNvPr id="30" name="Content Placeholder 4"/>
          <p:cNvSpPr txBox="1">
            <a:spLocks/>
          </p:cNvSpPr>
          <p:nvPr/>
        </p:nvSpPr>
        <p:spPr>
          <a:xfrm>
            <a:off x="12649200" y="1219200"/>
            <a:ext cx="762000" cy="461665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/>
                <a:cs typeface="NikoshBAN" pitchFamily="2" charset="0"/>
              </a:rPr>
              <a:t>মুখছিদ্র</a:t>
            </a:r>
            <a:endParaRPr lang="en-US" sz="2400" dirty="0" smtClean="0">
              <a:latin typeface="NikoshBAN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9" grpId="0" animBg="1"/>
      <p:bldP spid="27" grpId="0" animBg="1"/>
      <p:bldP spid="29" grpId="0" animBg="1"/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33400" y="4267200"/>
            <a:ext cx="297180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NikoshBAN"/>
              </a:rPr>
              <a:t>Caenarhabditis</a:t>
            </a:r>
            <a:r>
              <a:rPr lang="bn-BD" b="1" dirty="0" smtClean="0">
                <a:latin typeface="NikoshBAN"/>
              </a:rPr>
              <a:t> </a:t>
            </a:r>
            <a:r>
              <a:rPr lang="en-US" b="1" dirty="0" smtClean="0">
                <a:latin typeface="NikoshBAN"/>
              </a:rPr>
              <a:t> elegans</a:t>
            </a:r>
            <a:endParaRPr lang="bn-BD" b="1" dirty="0" smtClean="0">
              <a:latin typeface="NikoshBAN"/>
            </a:endParaRPr>
          </a:p>
          <a:p>
            <a:endParaRPr lang="en-US" sz="1400" dirty="0"/>
          </a:p>
        </p:txBody>
      </p:sp>
      <p:pic>
        <p:nvPicPr>
          <p:cNvPr id="8196" name="Picture 4" descr="Celegans wt nhr80rna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676400"/>
            <a:ext cx="2590800" cy="2362200"/>
          </a:xfrm>
          <a:prstGeom prst="rect">
            <a:avLst/>
          </a:prstGeom>
          <a:noFill/>
        </p:spPr>
      </p:pic>
      <p:pic>
        <p:nvPicPr>
          <p:cNvPr id="18" name="Picture 6" descr="http://jiaekingdomanimalia.wikispaces.com/file/view/nematoda.jpg/341709710/nematod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2850" y="1676400"/>
            <a:ext cx="2571750" cy="236220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3657600" y="4343400"/>
            <a:ext cx="2819400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NikoshBAN"/>
              </a:rPr>
              <a:t>Ascaris </a:t>
            </a:r>
            <a:r>
              <a:rPr lang="bn-BD" b="1" dirty="0" smtClean="0">
                <a:latin typeface="NikoshBAN"/>
              </a:rPr>
              <a:t>  </a:t>
            </a:r>
            <a:r>
              <a:rPr lang="en-US" b="1" dirty="0" smtClean="0">
                <a:latin typeface="NikoshBAN"/>
              </a:rPr>
              <a:t>lumbricaides</a:t>
            </a:r>
            <a:endParaRPr lang="bn-BD" b="1" dirty="0" smtClean="0">
              <a:latin typeface="NikoshBAN"/>
            </a:endParaRPr>
          </a:p>
          <a:p>
            <a:endParaRPr lang="en-US" b="1" dirty="0">
              <a:latin typeface="NikoshB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304800"/>
            <a:ext cx="8610600" cy="1015663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marL="265176" lvl="0" indent="-265176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6000" b="1" dirty="0" smtClean="0">
                <a:solidFill>
                  <a:schemeClr val="dk1"/>
                </a:solidFill>
                <a:latin typeface="NikoshBAN"/>
              </a:rPr>
              <a:t>4.Phylum-Nematoda</a:t>
            </a:r>
            <a:endParaRPr lang="en-US" sz="6000" b="1" dirty="0">
              <a:solidFill>
                <a:schemeClr val="dk1"/>
              </a:solidFill>
              <a:latin typeface="NikoshBAN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715000" y="2667000"/>
            <a:ext cx="8382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5410200" y="2286000"/>
            <a:ext cx="1219200" cy="304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962400" y="2895600"/>
            <a:ext cx="2590800" cy="381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09600" y="4572000"/>
            <a:ext cx="1600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800600" y="4648200"/>
            <a:ext cx="1371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438400" y="4572000"/>
            <a:ext cx="6858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3733800" y="4648200"/>
            <a:ext cx="914400" cy="183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4"/>
          <p:cNvSpPr txBox="1">
            <a:spLocks/>
          </p:cNvSpPr>
          <p:nvPr/>
        </p:nvSpPr>
        <p:spPr>
          <a:xfrm>
            <a:off x="6629400" y="2590800"/>
            <a:ext cx="1219200" cy="461665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/>
                <a:cs typeface="NikoshBAN" pitchFamily="2" charset="0"/>
              </a:rPr>
              <a:t>নলাকার দেহ</a:t>
            </a:r>
            <a:endParaRPr lang="en-US" sz="2400" dirty="0" smtClean="0">
              <a:latin typeface="NikoshBAN"/>
              <a:cs typeface="NikoshBAN" pitchFamily="2" charset="0"/>
            </a:endParaRPr>
          </a:p>
        </p:txBody>
      </p:sp>
      <p:sp>
        <p:nvSpPr>
          <p:cNvPr id="29" name="Content Placeholder 4"/>
          <p:cNvSpPr txBox="1">
            <a:spLocks/>
          </p:cNvSpPr>
          <p:nvPr/>
        </p:nvSpPr>
        <p:spPr>
          <a:xfrm>
            <a:off x="6629400" y="2057400"/>
            <a:ext cx="838200" cy="461665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/>
                <a:cs typeface="NikoshBAN" pitchFamily="2" charset="0"/>
              </a:rPr>
              <a:t>মুখছিদ্র</a:t>
            </a:r>
            <a:endParaRPr lang="en-US" sz="2400" dirty="0" smtClean="0">
              <a:latin typeface="NikoshBAN"/>
              <a:cs typeface="NikoshBAN" pitchFamily="2" charset="0"/>
            </a:endParaRPr>
          </a:p>
        </p:txBody>
      </p:sp>
      <p:sp>
        <p:nvSpPr>
          <p:cNvPr id="41" name="Content Placeholder 4"/>
          <p:cNvSpPr txBox="1">
            <a:spLocks/>
          </p:cNvSpPr>
          <p:nvPr/>
        </p:nvSpPr>
        <p:spPr>
          <a:xfrm>
            <a:off x="6629400" y="3124200"/>
            <a:ext cx="990600" cy="461665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/>
                <a:cs typeface="NikoshBAN" pitchFamily="2" charset="0"/>
              </a:rPr>
              <a:t>পায়ুছিদ্র</a:t>
            </a:r>
            <a:endParaRPr lang="en-US" sz="2400" dirty="0" smtClean="0">
              <a:latin typeface="NikoshBAN"/>
              <a:cs typeface="NikoshBAN" pitchFamily="2" charset="0"/>
            </a:endParaRPr>
          </a:p>
        </p:txBody>
      </p:sp>
    </p:spTree>
  </p:cSld>
  <p:clrMapOvr>
    <a:masterClrMapping/>
  </p:clrMapOvr>
  <p:transition advTm="826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4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utonnyEMJ" pitchFamily="2" charset="0"/>
                <a:ea typeface="+mj-ea"/>
                <a:cs typeface="+mj-cs"/>
              </a:rPr>
              <a:t>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2" descr="http://www.whyguides.com/wp-content/uploads/2009/06/earthworm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676400"/>
            <a:ext cx="3276600" cy="2667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81000" y="4724400"/>
            <a:ext cx="34290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NikoshBAN"/>
              </a:rPr>
              <a:t>Pheretima  </a:t>
            </a:r>
            <a:r>
              <a:rPr lang="bn-BD" sz="2000" b="1" dirty="0" smtClean="0">
                <a:latin typeface="NikoshBAN"/>
              </a:rPr>
              <a:t>  </a:t>
            </a:r>
            <a:r>
              <a:rPr lang="en-US" sz="2000" b="1" dirty="0" smtClean="0">
                <a:latin typeface="NikoshBAN"/>
              </a:rPr>
              <a:t>pasthuma</a:t>
            </a:r>
            <a:r>
              <a:rPr lang="bn-BD" sz="2000" b="1" dirty="0" smtClean="0">
                <a:latin typeface="NikoshBAN"/>
              </a:rPr>
              <a:t> </a:t>
            </a:r>
          </a:p>
          <a:p>
            <a:pPr algn="ctr"/>
            <a:endParaRPr lang="en-US" sz="16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1676400"/>
            <a:ext cx="2362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066800" y="355937"/>
            <a:ext cx="7620000" cy="1015663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marL="265176" lvl="0" indent="-265176" algn="ctr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6000" b="1" dirty="0" smtClean="0">
                <a:solidFill>
                  <a:schemeClr val="dk1"/>
                </a:solidFill>
                <a:latin typeface="NikoshBAN"/>
              </a:rPr>
              <a:t>5.Phylum-Annelida</a:t>
            </a:r>
            <a:endParaRPr lang="en-US" sz="6000" b="1" dirty="0">
              <a:solidFill>
                <a:schemeClr val="dk1"/>
              </a:solidFill>
              <a:latin typeface="NikoshB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39000" y="4648200"/>
            <a:ext cx="13716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NikoshBAN"/>
              </a:rPr>
              <a:t>Tubifex</a:t>
            </a:r>
            <a:endParaRPr lang="en-US" sz="2400" b="1" dirty="0">
              <a:latin typeface="NikoshBAN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886200" y="2209800"/>
            <a:ext cx="838200" cy="1066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819400" y="2971800"/>
            <a:ext cx="1676400" cy="1828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38200" y="5029200"/>
            <a:ext cx="1295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362200" y="5029200"/>
            <a:ext cx="1143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4"/>
          <p:cNvSpPr txBox="1">
            <a:spLocks/>
          </p:cNvSpPr>
          <p:nvPr/>
        </p:nvSpPr>
        <p:spPr>
          <a:xfrm>
            <a:off x="4038600" y="4800600"/>
            <a:ext cx="3048000" cy="461665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/>
                <a:cs typeface="NikoshBAN" pitchFamily="2" charset="0"/>
              </a:rPr>
              <a:t>দেহাবরন কিউটিকদিয়ে আবৃত</a:t>
            </a:r>
            <a:endParaRPr lang="en-US" sz="2400" dirty="0" smtClean="0">
              <a:latin typeface="NikoshBAN"/>
              <a:cs typeface="NikoshBAN" pitchFamily="2" charset="0"/>
            </a:endParaRPr>
          </a:p>
        </p:txBody>
      </p:sp>
      <p:sp>
        <p:nvSpPr>
          <p:cNvPr id="22" name="Content Placeholder 4"/>
          <p:cNvSpPr txBox="1">
            <a:spLocks/>
          </p:cNvSpPr>
          <p:nvPr/>
        </p:nvSpPr>
        <p:spPr>
          <a:xfrm>
            <a:off x="4648200" y="3348335"/>
            <a:ext cx="1524000" cy="461665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/>
                <a:cs typeface="NikoshBAN" pitchFamily="2" charset="0"/>
              </a:rPr>
              <a:t>দেহ খণ্ডায়িত</a:t>
            </a:r>
            <a:endParaRPr lang="en-US" sz="2400" dirty="0" smtClean="0">
              <a:latin typeface="NikoshBAN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6" grpId="0" animBg="1"/>
      <p:bldP spid="21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17803"/>
            <a:ext cx="9144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8800" dirty="0" smtClean="0">
              <a:solidFill>
                <a:srgbClr val="002060"/>
              </a:solidFill>
              <a:latin typeface="SutonnyEMJ" pitchFamily="2" charset="0"/>
            </a:endParaRPr>
          </a:p>
          <a:p>
            <a:pPr algn="ctr"/>
            <a:endParaRPr lang="en-US" sz="8800" dirty="0"/>
          </a:p>
        </p:txBody>
      </p:sp>
      <p:sp>
        <p:nvSpPr>
          <p:cNvPr id="7" name="Rectangle 6"/>
          <p:cNvSpPr/>
          <p:nvPr/>
        </p:nvSpPr>
        <p:spPr>
          <a:xfrm>
            <a:off x="457200" y="1524000"/>
            <a:ext cx="77724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 smtClean="0">
              <a:solidFill>
                <a:srgbClr val="002060"/>
              </a:solidFill>
              <a:latin typeface="SutonnyMJ" pitchFamily="2" charset="0"/>
            </a:endParaRPr>
          </a:p>
          <a:p>
            <a:endParaRPr lang="en-US" sz="3200" dirty="0" smtClean="0">
              <a:solidFill>
                <a:srgbClr val="002060"/>
              </a:solidFill>
              <a:latin typeface="SutonnyMJ" pitchFamily="2" charset="0"/>
            </a:endParaRPr>
          </a:p>
          <a:p>
            <a:endParaRPr lang="en-US" dirty="0" smtClean="0">
              <a:solidFill>
                <a:srgbClr val="002060"/>
              </a:solidFill>
              <a:latin typeface="SutonnyMJ" pitchFamily="2" charset="0"/>
            </a:endParaRPr>
          </a:p>
        </p:txBody>
      </p:sp>
      <p:pic>
        <p:nvPicPr>
          <p:cNvPr id="8" name="Picture 2" descr="http://ts4.mm.bing.net/th?id=H.4704287352097179&amp;pid=15.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19200"/>
            <a:ext cx="6705600" cy="5334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28600" y="304800"/>
            <a:ext cx="8610600" cy="1015663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marL="265176" lvl="0" indent="-265176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6000" b="1" dirty="0" smtClean="0">
                <a:solidFill>
                  <a:schemeClr val="dk1"/>
                </a:solidFill>
                <a:latin typeface="NikoshBAN"/>
              </a:rPr>
              <a:t>6.Phylum-Arthropoda</a:t>
            </a:r>
            <a:endParaRPr lang="en-US" sz="6000" b="1" dirty="0">
              <a:solidFill>
                <a:schemeClr val="dk1"/>
              </a:solidFill>
              <a:latin typeface="NikoshBAN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867400" y="4267200"/>
            <a:ext cx="1524000" cy="2286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638800" y="3962400"/>
            <a:ext cx="1752600" cy="762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5715000" y="3581400"/>
            <a:ext cx="1752600" cy="8382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4"/>
          <p:cNvSpPr txBox="1">
            <a:spLocks/>
          </p:cNvSpPr>
          <p:nvPr/>
        </p:nvSpPr>
        <p:spPr>
          <a:xfrm>
            <a:off x="7467600" y="4343400"/>
            <a:ext cx="762000" cy="461665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/>
                <a:cs typeface="NikoshBAN" pitchFamily="2" charset="0"/>
              </a:rPr>
              <a:t>মস্তক</a:t>
            </a:r>
            <a:endParaRPr lang="en-US" sz="2400" dirty="0" smtClean="0">
              <a:latin typeface="NikoshBAN"/>
              <a:cs typeface="NikoshBAN" pitchFamily="2" charset="0"/>
            </a:endParaRPr>
          </a:p>
        </p:txBody>
      </p:sp>
      <p:sp>
        <p:nvSpPr>
          <p:cNvPr id="14" name="Content Placeholder 4"/>
          <p:cNvSpPr txBox="1">
            <a:spLocks/>
          </p:cNvSpPr>
          <p:nvPr/>
        </p:nvSpPr>
        <p:spPr>
          <a:xfrm>
            <a:off x="7467600" y="3276600"/>
            <a:ext cx="990600" cy="461665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/>
                <a:cs typeface="NikoshBAN" pitchFamily="2" charset="0"/>
              </a:rPr>
              <a:t>সন্ধিপদী</a:t>
            </a:r>
            <a:endParaRPr lang="en-US" sz="2400" dirty="0" smtClean="0">
              <a:latin typeface="NikoshBAN"/>
              <a:cs typeface="NikoshBAN" pitchFamily="2" charset="0"/>
            </a:endParaRPr>
          </a:p>
        </p:txBody>
      </p:sp>
      <p:sp>
        <p:nvSpPr>
          <p:cNvPr id="16" name="Content Placeholder 4"/>
          <p:cNvSpPr txBox="1">
            <a:spLocks/>
          </p:cNvSpPr>
          <p:nvPr/>
        </p:nvSpPr>
        <p:spPr>
          <a:xfrm>
            <a:off x="7467600" y="3810000"/>
            <a:ext cx="1295400" cy="461665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/>
                <a:cs typeface="NikoshBAN" pitchFamily="2" charset="0"/>
              </a:rPr>
              <a:t>বক্ষ ও উদর</a:t>
            </a:r>
            <a:endParaRPr lang="en-US" sz="2400" dirty="0" smtClean="0">
              <a:latin typeface="NikoshBAN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http://ts3.mm.bing.net/th?id=H.4790891034576662&amp;pid=15.1&amp;H=115&amp;W=1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1" y="1676400"/>
            <a:ext cx="1904999" cy="2209800"/>
          </a:xfrm>
          <a:prstGeom prst="rect">
            <a:avLst/>
          </a:prstGeom>
          <a:noFill/>
        </p:spPr>
      </p:pic>
      <p:pic>
        <p:nvPicPr>
          <p:cNvPr id="12" name="Picture 8" descr="http://ts1.mm.bing.net/th?id=H.4531466488122100&amp;pid=15.1&amp;H=124&amp;W=16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676400"/>
            <a:ext cx="2057400" cy="2209800"/>
          </a:xfrm>
          <a:prstGeom prst="rect">
            <a:avLst/>
          </a:prstGeom>
          <a:noFill/>
        </p:spPr>
      </p:pic>
      <p:pic>
        <p:nvPicPr>
          <p:cNvPr id="13" name="Picture 2" descr="http://ts1.mm.bing.net/th?id=H.4626428154478804&amp;pid=15.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1676399"/>
            <a:ext cx="2362200" cy="2286001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4800600" y="4114800"/>
            <a:ext cx="175260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NikoshBAN"/>
              </a:rPr>
              <a:t>Pila globosa</a:t>
            </a:r>
            <a:endParaRPr lang="en-US" sz="2000" b="1" dirty="0">
              <a:latin typeface="NikoshB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00" y="4095690"/>
            <a:ext cx="2209800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NikoshBAN"/>
              </a:rPr>
              <a:t>Octopus vulgaris</a:t>
            </a:r>
            <a:endParaRPr lang="en-US" b="1" dirty="0">
              <a:latin typeface="NikoshB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90800" y="4114800"/>
            <a:ext cx="182880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NikoshBAN"/>
              </a:rPr>
              <a:t>Lamellidens</a:t>
            </a:r>
            <a:endParaRPr lang="en-US" sz="2000" b="1" dirty="0">
              <a:latin typeface="NikoshB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228600"/>
            <a:ext cx="8458200" cy="1015663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marL="265176" lvl="0" indent="-265176" algn="ctr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6000" b="1" dirty="0" smtClean="0">
                <a:solidFill>
                  <a:schemeClr val="dk1"/>
                </a:solidFill>
                <a:latin typeface="NikoshBAN"/>
              </a:rPr>
              <a:t>7.Phylum-Mollusca</a:t>
            </a:r>
            <a:endParaRPr lang="en-US" sz="6000" b="1" dirty="0">
              <a:solidFill>
                <a:schemeClr val="dk1"/>
              </a:solidFill>
              <a:latin typeface="NikoshBAN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6019800" y="2819400"/>
            <a:ext cx="1143000" cy="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6096000" y="3276600"/>
            <a:ext cx="990600" cy="123855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4"/>
          <p:cNvSpPr txBox="1">
            <a:spLocks/>
          </p:cNvSpPr>
          <p:nvPr/>
        </p:nvSpPr>
        <p:spPr>
          <a:xfrm>
            <a:off x="7086600" y="3200400"/>
            <a:ext cx="1828800" cy="400110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/>
                <a:cs typeface="NikoshBAN" pitchFamily="2" charset="0"/>
              </a:rPr>
              <a:t>মাংস পেশী গঠিত পা</a:t>
            </a:r>
            <a:endParaRPr lang="en-US" sz="2000" dirty="0" smtClean="0">
              <a:latin typeface="NikoshBAN"/>
              <a:cs typeface="NikoshBAN" pitchFamily="2" charset="0"/>
            </a:endParaRPr>
          </a:p>
        </p:txBody>
      </p:sp>
      <p:sp>
        <p:nvSpPr>
          <p:cNvPr id="19" name="Content Placeholder 4"/>
          <p:cNvSpPr txBox="1">
            <a:spLocks/>
          </p:cNvSpPr>
          <p:nvPr/>
        </p:nvSpPr>
        <p:spPr>
          <a:xfrm>
            <a:off x="7162800" y="2590800"/>
            <a:ext cx="1524000" cy="400110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/>
                <a:cs typeface="NikoshBAN" pitchFamily="2" charset="0"/>
              </a:rPr>
              <a:t>শক্ত দেহ খোলস</a:t>
            </a:r>
            <a:endParaRPr lang="en-US" sz="2000" dirty="0" smtClean="0">
              <a:latin typeface="NikoshBAN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9" grpId="0" animBg="1"/>
      <p:bldP spid="18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http://ts4.mm.bing.net/th?id=H.4585046206974155&amp;pid=15.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371600"/>
            <a:ext cx="2438400" cy="2590800"/>
          </a:xfrm>
          <a:prstGeom prst="rect">
            <a:avLst/>
          </a:prstGeom>
          <a:noFill/>
        </p:spPr>
      </p:pic>
      <p:pic>
        <p:nvPicPr>
          <p:cNvPr id="7" name="Picture 12" descr="http://i.istockimg.com/file_thumbview_approve/12614374/2/stock-photo-12614374-yellow-crinoid-phylum-echinodermat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1219200"/>
            <a:ext cx="2438400" cy="256222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914400" y="4126468"/>
            <a:ext cx="21336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NikoshBAN"/>
              </a:rPr>
              <a:t>Asterias rubens</a:t>
            </a:r>
            <a:endParaRPr lang="en-US" b="1" dirty="0">
              <a:latin typeface="NikoshBAN"/>
            </a:endParaRPr>
          </a:p>
        </p:txBody>
      </p:sp>
      <p:pic>
        <p:nvPicPr>
          <p:cNvPr id="4098" name="Picture 2" descr="brittle-star-12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3733800"/>
            <a:ext cx="2438401" cy="25908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28600" y="228600"/>
            <a:ext cx="8610600" cy="830997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marL="265176" lvl="0" indent="-265176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4800" b="1" dirty="0" smtClean="0">
                <a:solidFill>
                  <a:schemeClr val="dk1"/>
                </a:solidFill>
                <a:latin typeface="NikoshBAN"/>
              </a:rPr>
              <a:t>8.Phylum-Echinodermata</a:t>
            </a:r>
            <a:endParaRPr lang="en-US" sz="4800" b="1" dirty="0">
              <a:solidFill>
                <a:schemeClr val="dk1"/>
              </a:solidFill>
              <a:latin typeface="NikoshBAN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410200" y="6096000"/>
            <a:ext cx="914400" cy="7620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419600" y="5181600"/>
            <a:ext cx="1905000" cy="30480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572000" y="4953000"/>
            <a:ext cx="1752600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24" idx="1"/>
          </p:cNvCxnSpPr>
          <p:nvPr/>
        </p:nvCxnSpPr>
        <p:spPr>
          <a:xfrm flipV="1">
            <a:off x="4648200" y="4391055"/>
            <a:ext cx="1752600" cy="180945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4"/>
          <p:cNvSpPr txBox="1">
            <a:spLocks/>
          </p:cNvSpPr>
          <p:nvPr/>
        </p:nvSpPr>
        <p:spPr>
          <a:xfrm>
            <a:off x="6400800" y="5943600"/>
            <a:ext cx="1295400" cy="400110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/>
                <a:cs typeface="NikoshBAN" pitchFamily="2" charset="0"/>
              </a:rPr>
              <a:t>কাটাযুক্ত পা</a:t>
            </a:r>
            <a:endParaRPr lang="en-US" sz="2000" dirty="0" smtClean="0">
              <a:latin typeface="NikoshBAN"/>
              <a:cs typeface="NikoshBAN" pitchFamily="2" charset="0"/>
            </a:endParaRPr>
          </a:p>
        </p:txBody>
      </p:sp>
      <p:sp>
        <p:nvSpPr>
          <p:cNvPr id="17" name="Content Placeholder 4"/>
          <p:cNvSpPr txBox="1">
            <a:spLocks/>
          </p:cNvSpPr>
          <p:nvPr/>
        </p:nvSpPr>
        <p:spPr>
          <a:xfrm>
            <a:off x="6400800" y="5410200"/>
            <a:ext cx="914400" cy="400110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/>
                <a:cs typeface="NikoshBAN" pitchFamily="2" charset="0"/>
              </a:rPr>
              <a:t>পৃষ্ঠদেশ</a:t>
            </a:r>
            <a:endParaRPr lang="en-US" sz="2000" dirty="0" smtClean="0">
              <a:latin typeface="NikoshBAN"/>
              <a:cs typeface="NikoshBAN" pitchFamily="2" charset="0"/>
            </a:endParaRPr>
          </a:p>
        </p:txBody>
      </p:sp>
      <p:sp>
        <p:nvSpPr>
          <p:cNvPr id="21" name="Content Placeholder 4"/>
          <p:cNvSpPr txBox="1">
            <a:spLocks/>
          </p:cNvSpPr>
          <p:nvPr/>
        </p:nvSpPr>
        <p:spPr>
          <a:xfrm>
            <a:off x="6400800" y="4724400"/>
            <a:ext cx="1143000" cy="400110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/>
                <a:cs typeface="NikoshBAN" pitchFamily="2" charset="0"/>
              </a:rPr>
              <a:t>অঙ্কীয়দেশ</a:t>
            </a:r>
            <a:endParaRPr lang="en-US" sz="2000" dirty="0" smtClean="0">
              <a:latin typeface="NikoshBAN"/>
              <a:cs typeface="NikoshBAN" pitchFamily="2" charset="0"/>
            </a:endParaRPr>
          </a:p>
        </p:txBody>
      </p:sp>
      <p:sp>
        <p:nvSpPr>
          <p:cNvPr id="24" name="Content Placeholder 4"/>
          <p:cNvSpPr txBox="1">
            <a:spLocks/>
          </p:cNvSpPr>
          <p:nvPr/>
        </p:nvSpPr>
        <p:spPr>
          <a:xfrm>
            <a:off x="6400800" y="4191000"/>
            <a:ext cx="1676400" cy="400110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/>
                <a:cs typeface="NikoshBAN" pitchFamily="2" charset="0"/>
              </a:rPr>
              <a:t>দেহ অরীয় প্রতিসাম্</a:t>
            </a:r>
            <a:endParaRPr lang="en-US" sz="2000" dirty="0" smtClean="0">
              <a:latin typeface="NikoshBAN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5" grpId="0" animBg="1"/>
      <p:bldP spid="17" grpId="0" animBg="1"/>
      <p:bldP spid="21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 txBox="1">
            <a:spLocks/>
          </p:cNvSpPr>
          <p:nvPr/>
        </p:nvSpPr>
        <p:spPr>
          <a:xfrm>
            <a:off x="381000" y="228600"/>
            <a:ext cx="8382000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/>
              </a:rPr>
              <a:t>9.Phylum-Chordata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/>
            </a:endParaRPr>
          </a:p>
        </p:txBody>
      </p:sp>
      <p:pic>
        <p:nvPicPr>
          <p:cNvPr id="8" name="Picture 12" descr="http://ts4.mm.bing.net/th?id=H.4816536306649059&amp;pid=15.1&amp;H=145&amp;W=1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76400"/>
            <a:ext cx="2438400" cy="2895600"/>
          </a:xfrm>
          <a:prstGeom prst="rect">
            <a:avLst/>
          </a:prstGeom>
          <a:noFill/>
        </p:spPr>
      </p:pic>
      <p:pic>
        <p:nvPicPr>
          <p:cNvPr id="3074" name="Picture 2" descr="http://20.media.tumblr.com/hRXZmpJmopx751v0Btqv2wCJo1_5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1676400"/>
            <a:ext cx="2438400" cy="2895600"/>
          </a:xfrm>
          <a:prstGeom prst="rect">
            <a:avLst/>
          </a:prstGeom>
          <a:noFill/>
        </p:spPr>
      </p:pic>
      <p:pic>
        <p:nvPicPr>
          <p:cNvPr id="3076" name="Picture 4" descr="http://cdn8.wn.com/ph/img/8a/40/abfd24393b49f85df37983aee56a-grand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1676400"/>
            <a:ext cx="2441448" cy="28956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57200" y="5054025"/>
            <a:ext cx="2362200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NikoshBAN"/>
              </a:rPr>
              <a:t>Bufo</a:t>
            </a:r>
            <a:r>
              <a:rPr lang="bn-BD" sz="1600" b="1" dirty="0" smtClean="0">
                <a:latin typeface="NikoshBAN"/>
              </a:rPr>
              <a:t>  </a:t>
            </a:r>
            <a:r>
              <a:rPr lang="en-US" sz="1600" b="1" dirty="0" smtClean="0">
                <a:latin typeface="NikoshBAN"/>
              </a:rPr>
              <a:t> melanostictus</a:t>
            </a:r>
          </a:p>
          <a:p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3352800" y="4977825"/>
            <a:ext cx="1828800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NikoshBAN"/>
              </a:rPr>
              <a:t>Bubo </a:t>
            </a:r>
            <a:r>
              <a:rPr lang="bn-BD" sz="1600" b="1" dirty="0" smtClean="0">
                <a:latin typeface="NikoshBAN"/>
              </a:rPr>
              <a:t>  </a:t>
            </a:r>
            <a:r>
              <a:rPr lang="en-US" sz="1600" b="1" dirty="0" smtClean="0">
                <a:latin typeface="NikoshBAN"/>
              </a:rPr>
              <a:t>bubo</a:t>
            </a:r>
          </a:p>
          <a:p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5867400" y="4977825"/>
            <a:ext cx="2133600" cy="61555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NikoshBAN"/>
              </a:rPr>
              <a:t>Tenualusa  ilsha</a:t>
            </a:r>
          </a:p>
          <a:p>
            <a:endParaRPr lang="en-US" sz="16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43000" y="5435025"/>
            <a:ext cx="137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33400" y="5435025"/>
            <a:ext cx="38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038600" y="5282625"/>
            <a:ext cx="533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429000" y="5282625"/>
            <a:ext cx="533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019800" y="5334000"/>
            <a:ext cx="990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239000" y="5334000"/>
            <a:ext cx="533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ts1.mm.bing.net/th?id=H.4626428154478804&amp;pid=15.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752600"/>
            <a:ext cx="2590800" cy="2590800"/>
          </a:xfrm>
          <a:prstGeom prst="rect">
            <a:avLst/>
          </a:prstGeom>
          <a:noFill/>
        </p:spPr>
      </p:pic>
      <p:pic>
        <p:nvPicPr>
          <p:cNvPr id="4" name="Picture 6" descr="http://ts4.mm.bing.net/th?id=H.4585046206974155&amp;pid=15.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1752600"/>
            <a:ext cx="2590800" cy="2590800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1752600"/>
            <a:ext cx="2590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4"/>
          <p:cNvSpPr txBox="1">
            <a:spLocks/>
          </p:cNvSpPr>
          <p:nvPr/>
        </p:nvSpPr>
        <p:spPr>
          <a:xfrm>
            <a:off x="304800" y="381000"/>
            <a:ext cx="8534400" cy="1107996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/>
                <a:cs typeface="NikoshBAN" pitchFamily="2" charset="0"/>
              </a:rPr>
              <a:t>দলগত কাজ</a:t>
            </a:r>
            <a:endParaRPr lang="en-US" sz="6600" dirty="0" smtClean="0">
              <a:latin typeface="NikoshBAN"/>
              <a:cs typeface="NikoshBAN" pitchFamily="2" charset="0"/>
            </a:endParaRPr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304800" y="5486400"/>
            <a:ext cx="8534400" cy="830997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/>
                <a:cs typeface="NikoshBAN" pitchFamily="2" charset="0"/>
              </a:rPr>
              <a:t>উপরের প্রাণিগুলো কোনটি কোন পর্বের </a:t>
            </a:r>
            <a:r>
              <a:rPr lang="bn-BD" sz="3600" dirty="0" smtClean="0">
                <a:latin typeface="NikoshBAN"/>
                <a:cs typeface="NikoshBAN" pitchFamily="2" charset="0"/>
              </a:rPr>
              <a:t>?</a:t>
            </a:r>
            <a:endParaRPr lang="en-US" sz="4800" dirty="0" smtClean="0">
              <a:latin typeface="NikoshBAN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1000" y="2514600"/>
            <a:ext cx="5791200" cy="5334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chemeClr val="tx1"/>
                </a:solidFill>
                <a:latin typeface="NikoshBAN"/>
              </a:rPr>
              <a:t>১</a:t>
            </a:r>
            <a:r>
              <a:rPr lang="en-US" sz="2800" dirty="0" smtClean="0">
                <a:solidFill>
                  <a:schemeClr val="tx1"/>
                </a:solidFill>
                <a:latin typeface="NikoshBAN"/>
              </a:rPr>
              <a:t>। </a:t>
            </a:r>
            <a:r>
              <a:rPr lang="en-US" sz="4000" dirty="0" smtClean="0">
                <a:solidFill>
                  <a:schemeClr val="tx1"/>
                </a:solidFill>
                <a:latin typeface="NikoshBAN"/>
              </a:rPr>
              <a:t>পরিফেরা পব</a:t>
            </a:r>
            <a:r>
              <a:rPr lang="en-US" sz="4000" dirty="0" smtClean="0">
                <a:solidFill>
                  <a:schemeClr val="tx1"/>
                </a:solidFill>
                <a:latin typeface="SutonnyEMJ"/>
              </a:rPr>
              <a:t>ে©</a:t>
            </a:r>
            <a:r>
              <a:rPr lang="en-US" sz="4000" dirty="0" smtClean="0">
                <a:solidFill>
                  <a:schemeClr val="tx1"/>
                </a:solidFill>
                <a:latin typeface="NikoshBAN"/>
              </a:rPr>
              <a:t>র বৈশিষ্ট্য কী </a:t>
            </a:r>
            <a:r>
              <a:rPr lang="en-US" sz="2800" dirty="0" smtClean="0">
                <a:solidFill>
                  <a:schemeClr val="tx1"/>
                </a:solidFill>
                <a:latin typeface="NikoshBAN"/>
              </a:rPr>
              <a:t>?</a:t>
            </a:r>
            <a:endParaRPr lang="en-US" sz="2800" dirty="0">
              <a:solidFill>
                <a:schemeClr val="tx1"/>
              </a:solidFill>
              <a:latin typeface="NikoshB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3276600"/>
            <a:ext cx="5867400" cy="5334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chemeClr val="tx1"/>
                </a:solidFill>
                <a:latin typeface="NikoshBAN"/>
              </a:rPr>
              <a:t>২</a:t>
            </a:r>
            <a:r>
              <a:rPr lang="en-US" sz="3200" dirty="0" smtClean="0">
                <a:solidFill>
                  <a:schemeClr val="tx1"/>
                </a:solidFill>
                <a:latin typeface="NikoshBAN"/>
              </a:rPr>
              <a:t>। </a:t>
            </a:r>
            <a:r>
              <a:rPr lang="en-US" sz="4000" dirty="0" smtClean="0">
                <a:solidFill>
                  <a:schemeClr val="tx1"/>
                </a:solidFill>
                <a:latin typeface="NikoshBAN"/>
              </a:rPr>
              <a:t>শামুক কোন পব</a:t>
            </a:r>
            <a:r>
              <a:rPr lang="en-US" sz="4000" dirty="0" smtClean="0">
                <a:solidFill>
                  <a:schemeClr val="tx1"/>
                </a:solidFill>
                <a:latin typeface="SutonnyEMJ"/>
              </a:rPr>
              <a:t>ে©</a:t>
            </a:r>
            <a:r>
              <a:rPr lang="en-US" sz="4000" dirty="0" smtClean="0">
                <a:solidFill>
                  <a:schemeClr val="tx1"/>
                </a:solidFill>
                <a:latin typeface="NikoshBAN"/>
              </a:rPr>
              <a:t>র প্রাণি </a:t>
            </a:r>
            <a:r>
              <a:rPr lang="en-US" sz="2800" dirty="0" smtClean="0">
                <a:solidFill>
                  <a:schemeClr val="tx1"/>
                </a:solidFill>
                <a:latin typeface="NikoshBAN"/>
              </a:rPr>
              <a:t>?</a:t>
            </a:r>
            <a:r>
              <a:rPr lang="bn-BD" sz="4000" dirty="0" smtClean="0">
                <a:solidFill>
                  <a:schemeClr val="tx1"/>
                </a:solidFill>
                <a:latin typeface="NikoshBAN"/>
              </a:rPr>
              <a:t> </a:t>
            </a:r>
            <a:endParaRPr lang="en-US" sz="4000" dirty="0">
              <a:solidFill>
                <a:schemeClr val="tx1"/>
              </a:solidFill>
              <a:latin typeface="NikoshBAN"/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304800" y="381000"/>
            <a:ext cx="8534400" cy="110799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/>
                <a:cs typeface="NikoshBAN" pitchFamily="2" charset="0"/>
              </a:rPr>
              <a:t>মূল্যায়ন</a:t>
            </a:r>
            <a:endParaRPr lang="en-US" sz="6600" dirty="0" smtClean="0">
              <a:latin typeface="NikoshBAN"/>
              <a:cs typeface="NikoshBAN" pitchFamily="2" charset="0"/>
            </a:endParaRPr>
          </a:p>
        </p:txBody>
      </p:sp>
      <p:sp>
        <p:nvSpPr>
          <p:cNvPr id="11" name="Content Placeholder 4"/>
          <p:cNvSpPr txBox="1">
            <a:spLocks/>
          </p:cNvSpPr>
          <p:nvPr/>
        </p:nvSpPr>
        <p:spPr>
          <a:xfrm>
            <a:off x="304800" y="4038600"/>
            <a:ext cx="5943600" cy="70788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/>
                <a:cs typeface="NikoshBAN" pitchFamily="2" charset="0"/>
              </a:rPr>
              <a:t>৩</a:t>
            </a:r>
            <a:r>
              <a:rPr lang="bn-BD" sz="3200" dirty="0" smtClean="0">
                <a:latin typeface="NikoshBAN"/>
                <a:cs typeface="NikoshBAN" pitchFamily="2" charset="0"/>
              </a:rPr>
              <a:t>। </a:t>
            </a:r>
            <a:r>
              <a:rPr lang="bn-BD" sz="4000" dirty="0" smtClean="0">
                <a:latin typeface="NikoshBAN"/>
                <a:cs typeface="NikoshBAN" pitchFamily="2" charset="0"/>
              </a:rPr>
              <a:t>অ্যানিলিডার দুইটি উদাহরণ দাও।</a:t>
            </a:r>
            <a:endParaRPr lang="en-US" sz="4000" dirty="0" smtClean="0">
              <a:latin typeface="NikoshBAN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 txBox="1">
            <a:spLocks/>
          </p:cNvSpPr>
          <p:nvPr/>
        </p:nvSpPr>
        <p:spPr>
          <a:xfrm>
            <a:off x="304800" y="381000"/>
            <a:ext cx="8534400" cy="110799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/>
                <a:cs typeface="NikoshBAN" pitchFamily="2" charset="0"/>
              </a:rPr>
              <a:t>বাড়ির কাজ</a:t>
            </a:r>
            <a:endParaRPr lang="en-US" sz="6600" dirty="0" smtClean="0">
              <a:latin typeface="NikoshBAN"/>
              <a:cs typeface="NikoshBAN" pitchFamily="2" charset="0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304800" y="3505200"/>
            <a:ext cx="8534400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/>
                <a:cs typeface="NikoshBAN" pitchFamily="2" charset="0"/>
              </a:rPr>
              <a:t>প্রত্যেক পর্বের দুইটি করে প্রাণির নাম লিখ।</a:t>
            </a:r>
            <a:endParaRPr lang="en-US" sz="4000" dirty="0" smtClean="0">
              <a:latin typeface="NikoshBAN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828800" y="990600"/>
            <a:ext cx="5334000" cy="5257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latin typeface="NikoshBAN"/>
                <a:cs typeface="NikoshBAN" pitchFamily="2" charset="0"/>
              </a:rPr>
              <a:t>সকলকে ধন্যবাদ</a:t>
            </a:r>
            <a:endParaRPr lang="en-US" sz="9600" dirty="0" smtClean="0">
              <a:latin typeface="NikoshBAN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20.media.tumblr.com/hRXZmpJmopx751v0Btqv2wCJo1_5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28800"/>
            <a:ext cx="2438400" cy="2895600"/>
          </a:xfrm>
          <a:prstGeom prst="rect">
            <a:avLst/>
          </a:prstGeom>
          <a:noFill/>
        </p:spPr>
      </p:pic>
      <p:pic>
        <p:nvPicPr>
          <p:cNvPr id="3" name="Picture 4" descr="http://cdn8.wn.com/ph/img/8a/40/abfd24393b49f85df37983aee56a-grand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828800"/>
            <a:ext cx="2441448" cy="2743200"/>
          </a:xfrm>
          <a:prstGeom prst="rect">
            <a:avLst/>
          </a:prstGeom>
          <a:noFill/>
        </p:spPr>
      </p:pic>
      <p:pic>
        <p:nvPicPr>
          <p:cNvPr id="4" name="Picture 6" descr="http://ts3.mm.bing.net/th?id=H.4790891034576662&amp;pid=15.1&amp;H=115&amp;W=16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1828800"/>
            <a:ext cx="2362200" cy="281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1185</TotalTime>
  <Words>226</Words>
  <Application>Microsoft Office PowerPoint</Application>
  <PresentationFormat>On-screen Show (4:3)</PresentationFormat>
  <Paragraphs>94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Aspect</vt:lpstr>
      <vt:lpstr>Slide 1</vt:lpstr>
      <vt:lpstr>Slide 2</vt:lpstr>
      <vt:lpstr>  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¯^vMZg</dc:title>
  <dc:creator>USER</dc:creator>
  <cp:lastModifiedBy>USER</cp:lastModifiedBy>
  <cp:revision>131</cp:revision>
  <dcterms:created xsi:type="dcterms:W3CDTF">2013-05-25T03:10:40Z</dcterms:created>
  <dcterms:modified xsi:type="dcterms:W3CDTF">2013-08-28T07:57:46Z</dcterms:modified>
</cp:coreProperties>
</file>